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3F15-97E8-481C-B562-119D80DFB407}" type="datetimeFigureOut">
              <a:rPr lang="zh-CN" altLang="en-US" smtClean="0"/>
              <a:pPr/>
              <a:t>2013/6/21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FFB0A-911C-4743-B0CB-DEAAD8BBA1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3F15-97E8-481C-B562-119D80DFB407}" type="datetimeFigureOut">
              <a:rPr lang="zh-CN" altLang="en-US" smtClean="0"/>
              <a:pPr/>
              <a:t>2013/6/21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FFB0A-911C-4743-B0CB-DEAAD8BBA1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3F15-97E8-481C-B562-119D80DFB407}" type="datetimeFigureOut">
              <a:rPr lang="zh-CN" altLang="en-US" smtClean="0"/>
              <a:pPr/>
              <a:t>2013/6/21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FFB0A-911C-4743-B0CB-DEAAD8BBA1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3F15-97E8-481C-B562-119D80DFB407}" type="datetimeFigureOut">
              <a:rPr lang="zh-CN" altLang="en-US" smtClean="0"/>
              <a:pPr/>
              <a:t>2013/6/21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FFB0A-911C-4743-B0CB-DEAAD8BBA1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3F15-97E8-481C-B562-119D80DFB407}" type="datetimeFigureOut">
              <a:rPr lang="zh-CN" altLang="en-US" smtClean="0"/>
              <a:pPr/>
              <a:t>2013/6/21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FFB0A-911C-4743-B0CB-DEAAD8BBA1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3F15-97E8-481C-B562-119D80DFB407}" type="datetimeFigureOut">
              <a:rPr lang="zh-CN" altLang="en-US" smtClean="0"/>
              <a:pPr/>
              <a:t>2013/6/21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FFB0A-911C-4743-B0CB-DEAAD8BBA1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3F15-97E8-481C-B562-119D80DFB407}" type="datetimeFigureOut">
              <a:rPr lang="zh-CN" altLang="en-US" smtClean="0"/>
              <a:pPr/>
              <a:t>2013/6/21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FFB0A-911C-4743-B0CB-DEAAD8BBA1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3F15-97E8-481C-B562-119D80DFB407}" type="datetimeFigureOut">
              <a:rPr lang="zh-CN" altLang="en-US" smtClean="0"/>
              <a:pPr/>
              <a:t>2013/6/21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FFB0A-911C-4743-B0CB-DEAAD8BBA1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3F15-97E8-481C-B562-119D80DFB407}" type="datetimeFigureOut">
              <a:rPr lang="zh-CN" altLang="en-US" smtClean="0"/>
              <a:pPr/>
              <a:t>2013/6/21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FFB0A-911C-4743-B0CB-DEAAD8BBA1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3F15-97E8-481C-B562-119D80DFB407}" type="datetimeFigureOut">
              <a:rPr lang="zh-CN" altLang="en-US" smtClean="0"/>
              <a:pPr/>
              <a:t>2013/6/21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FFB0A-911C-4743-B0CB-DEAAD8BBA1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3F15-97E8-481C-B562-119D80DFB407}" type="datetimeFigureOut">
              <a:rPr lang="zh-CN" altLang="en-US" smtClean="0"/>
              <a:pPr/>
              <a:t>2013/6/21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FFB0A-911C-4743-B0CB-DEAAD8BBA1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33F15-97E8-481C-B562-119D80DFB407}" type="datetimeFigureOut">
              <a:rPr lang="zh-CN" altLang="en-US" smtClean="0"/>
              <a:pPr/>
              <a:t>2013/6/21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FFB0A-911C-4743-B0CB-DEAAD8BBA1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yannea16@shnu.edu.cn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00100" y="1357298"/>
            <a:ext cx="721523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 smtClean="0">
                <a:solidFill>
                  <a:srgbClr val="000099"/>
                </a:solidFill>
              </a:rPr>
              <a:t>“教育科研方法论”必修</a:t>
            </a:r>
            <a:r>
              <a:rPr lang="zh-CN" altLang="en-US" sz="4400" b="1" dirty="0" smtClean="0">
                <a:solidFill>
                  <a:srgbClr val="000099"/>
                </a:solidFill>
              </a:rPr>
              <a:t>课程考核</a:t>
            </a:r>
            <a:r>
              <a:rPr lang="zh-CN" altLang="en-US" sz="4400" b="1" dirty="0" smtClean="0">
                <a:solidFill>
                  <a:srgbClr val="000099"/>
                </a:solidFill>
              </a:rPr>
              <a:t>与要求</a:t>
            </a:r>
            <a:r>
              <a:rPr lang="en-US" altLang="zh-CN" b="1" dirty="0" smtClean="0">
                <a:solidFill>
                  <a:srgbClr val="000099"/>
                </a:solidFill>
              </a:rPr>
              <a:t/>
            </a:r>
            <a:br>
              <a:rPr lang="en-US" altLang="zh-CN" b="1" dirty="0" smtClean="0">
                <a:solidFill>
                  <a:srgbClr val="000099"/>
                </a:solidFill>
              </a:rPr>
            </a:br>
            <a:r>
              <a:rPr lang="zh-CN" altLang="en-US" b="1" dirty="0" smtClean="0">
                <a:solidFill>
                  <a:srgbClr val="000099"/>
                </a:solidFill>
              </a:rPr>
              <a:t/>
            </a:r>
            <a:br>
              <a:rPr lang="zh-CN" altLang="en-US" b="1" dirty="0" smtClean="0">
                <a:solidFill>
                  <a:srgbClr val="000099"/>
                </a:solidFill>
              </a:rPr>
            </a:br>
            <a:r>
              <a:rPr lang="zh-CN" altLang="en-US" sz="800" b="1" dirty="0" smtClean="0">
                <a:latin typeface="宋体" pitchFamily="2" charset="-122"/>
              </a:rPr>
              <a:t/>
            </a:r>
            <a:br>
              <a:rPr lang="zh-CN" altLang="en-US" sz="800" b="1" dirty="0" smtClean="0">
                <a:latin typeface="宋体" pitchFamily="2" charset="-122"/>
              </a:rPr>
            </a:br>
            <a:r>
              <a:rPr lang="zh-CN" altLang="en-US" sz="800" b="1" dirty="0" smtClean="0">
                <a:latin typeface="宋体" pitchFamily="2" charset="-122"/>
              </a:rPr>
              <a:t/>
            </a:r>
            <a:br>
              <a:rPr lang="zh-CN" altLang="en-US" sz="800" b="1" dirty="0" smtClean="0">
                <a:latin typeface="宋体" pitchFamily="2" charset="-122"/>
              </a:rPr>
            </a:br>
            <a:r>
              <a:rPr lang="en-US" altLang="zh-CN" sz="3600" b="1" dirty="0" smtClean="0">
                <a:latin typeface="宋体" pitchFamily="2" charset="-122"/>
              </a:rPr>
              <a:t>    </a:t>
            </a:r>
            <a:r>
              <a:rPr lang="en-US" altLang="zh-CN" sz="3600" b="1" dirty="0" smtClean="0">
                <a:latin typeface="黑体" pitchFamily="2" charset="-122"/>
                <a:ea typeface="黑体" pitchFamily="2" charset="-122"/>
              </a:rPr>
              <a:t>2013</a:t>
            </a:r>
            <a:r>
              <a:rPr lang="zh-CN" altLang="en-US" sz="3600" b="1" dirty="0" smtClean="0">
                <a:latin typeface="黑体" pitchFamily="2" charset="-122"/>
                <a:ea typeface="黑体" pitchFamily="2" charset="-122"/>
              </a:rPr>
              <a:t>年</a:t>
            </a:r>
            <a:r>
              <a:rPr lang="en-US" altLang="zh-CN" sz="3600" b="1" dirty="0" smtClean="0">
                <a:latin typeface="黑体" pitchFamily="2" charset="-122"/>
                <a:ea typeface="黑体" pitchFamily="2" charset="-122"/>
              </a:rPr>
              <a:t>6</a:t>
            </a:r>
            <a:r>
              <a:rPr lang="zh-CN" altLang="en-US" sz="3600" b="1" dirty="0" smtClean="0">
                <a:latin typeface="黑体" pitchFamily="2" charset="-122"/>
                <a:ea typeface="黑体" pitchFamily="2" charset="-122"/>
              </a:rPr>
              <a:t>月</a:t>
            </a:r>
            <a:r>
              <a:rPr lang="en-US" altLang="zh-CN" sz="3600" b="1" dirty="0" smtClean="0">
                <a:latin typeface="黑体" pitchFamily="2" charset="-122"/>
                <a:ea typeface="黑体" pitchFamily="2" charset="-122"/>
              </a:rPr>
              <a:t>20</a:t>
            </a:r>
            <a:r>
              <a:rPr lang="zh-CN" altLang="en-US" sz="3600" b="1" dirty="0" smtClean="0">
                <a:latin typeface="黑体" pitchFamily="2" charset="-122"/>
                <a:ea typeface="黑体" pitchFamily="2" charset="-122"/>
              </a:rPr>
              <a:t>日</a:t>
            </a:r>
            <a:r>
              <a:rPr lang="zh-CN" altLang="en-US" sz="2000" b="1" dirty="0" smtClean="0">
                <a:latin typeface="黑体" pitchFamily="2" charset="-122"/>
                <a:ea typeface="黑体" pitchFamily="2" charset="-122"/>
              </a:rPr>
              <a:t/>
            </a:r>
            <a:br>
              <a:rPr lang="zh-CN" altLang="en-US" sz="2000" b="1" dirty="0" smtClean="0">
                <a:latin typeface="黑体" pitchFamily="2" charset="-122"/>
                <a:ea typeface="黑体" pitchFamily="2" charset="-122"/>
              </a:rPr>
            </a:b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7848600" cy="836613"/>
          </a:xfrm>
        </p:spPr>
        <p:txBody>
          <a:bodyPr/>
          <a:lstStyle/>
          <a:p>
            <a:pPr eaLnBrk="1" hangingPunct="1"/>
            <a:r>
              <a:rPr lang="zh-CN" altLang="en-US" b="1" dirty="0" smtClean="0">
                <a:solidFill>
                  <a:srgbClr val="FF0000"/>
                </a:solidFill>
                <a:ea typeface="黑体" pitchFamily="2" charset="-122"/>
              </a:rPr>
              <a:t>一、</a:t>
            </a:r>
            <a:r>
              <a:rPr lang="zh-CN" altLang="en-US" b="1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考核方式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12875"/>
            <a:ext cx="8820150" cy="45402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b="1" dirty="0" smtClean="0"/>
              <a:t>1</a:t>
            </a:r>
            <a:r>
              <a:rPr lang="zh-CN" altLang="en-US" b="1" dirty="0" smtClean="0"/>
              <a:t>、</a:t>
            </a:r>
            <a:r>
              <a:rPr lang="zh-CN" altLang="en-US" b="1" dirty="0" smtClean="0">
                <a:latin typeface="黑体" pitchFamily="2" charset="-122"/>
                <a:ea typeface="黑体" pitchFamily="2" charset="-122"/>
              </a:rPr>
              <a:t>平时出勤成绩（</a:t>
            </a:r>
            <a:r>
              <a:rPr lang="en-US" altLang="zh-CN" b="1" dirty="0" smtClean="0">
                <a:latin typeface="黑体" pitchFamily="2" charset="-122"/>
                <a:ea typeface="黑体" pitchFamily="2" charset="-122"/>
              </a:rPr>
              <a:t>30</a:t>
            </a:r>
            <a:r>
              <a:rPr lang="zh-CN" altLang="en-US" b="1" dirty="0" smtClean="0">
                <a:latin typeface="黑体" pitchFamily="2" charset="-122"/>
                <a:ea typeface="黑体" pitchFamily="2" charset="-122"/>
              </a:rPr>
              <a:t>％）</a:t>
            </a:r>
            <a:endParaRPr lang="en-US" altLang="zh-CN" b="1" dirty="0" smtClean="0">
              <a:latin typeface="黑体" pitchFamily="2" charset="-122"/>
              <a:ea typeface="黑体" pitchFamily="2" charset="-122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 dirty="0" smtClean="0">
                <a:solidFill>
                  <a:srgbClr val="000090"/>
                </a:solidFill>
                <a:latin typeface="幼圆" pitchFamily="49" charset="-122"/>
                <a:ea typeface="幼圆" pitchFamily="49" charset="-122"/>
              </a:rPr>
              <a:t>采取扣分方式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 dirty="0" smtClean="0">
                <a:solidFill>
                  <a:srgbClr val="000090"/>
                </a:solidFill>
                <a:latin typeface="幼圆" pitchFamily="49" charset="-122"/>
                <a:ea typeface="幼圆" pitchFamily="49" charset="-122"/>
              </a:rPr>
              <a:t>无故缺席一次扣</a:t>
            </a:r>
            <a:r>
              <a:rPr lang="en-US" altLang="zh-CN" sz="2800" b="1" dirty="0" smtClean="0">
                <a:solidFill>
                  <a:srgbClr val="000090"/>
                </a:solidFill>
                <a:latin typeface="幼圆" pitchFamily="49" charset="-122"/>
                <a:ea typeface="幼圆" pitchFamily="49" charset="-122"/>
              </a:rPr>
              <a:t>5</a:t>
            </a:r>
            <a:r>
              <a:rPr lang="zh-CN" altLang="en-US" sz="2800" b="1" dirty="0" smtClean="0">
                <a:solidFill>
                  <a:srgbClr val="000090"/>
                </a:solidFill>
                <a:latin typeface="幼圆" pitchFamily="49" charset="-122"/>
                <a:ea typeface="幼圆" pitchFamily="49" charset="-122"/>
              </a:rPr>
              <a:t>分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 dirty="0" smtClean="0">
                <a:solidFill>
                  <a:srgbClr val="000090"/>
                </a:solidFill>
                <a:latin typeface="幼圆" pitchFamily="49" charset="-122"/>
                <a:ea typeface="幼圆" pitchFamily="49" charset="-122"/>
              </a:rPr>
              <a:t>无故缺席次数</a:t>
            </a:r>
            <a:r>
              <a:rPr lang="en-US" altLang="zh-CN" sz="2800" b="1" dirty="0" smtClean="0">
                <a:solidFill>
                  <a:srgbClr val="000090"/>
                </a:solidFill>
                <a:latin typeface="幼圆" pitchFamily="49" charset="-122"/>
                <a:ea typeface="幼圆" pitchFamily="49" charset="-122"/>
              </a:rPr>
              <a:t>5</a:t>
            </a:r>
            <a:r>
              <a:rPr lang="zh-CN" altLang="en-US" sz="2800" b="1" dirty="0" smtClean="0">
                <a:solidFill>
                  <a:srgbClr val="000090"/>
                </a:solidFill>
                <a:latin typeface="幼圆" pitchFamily="49" charset="-122"/>
                <a:ea typeface="幼圆" pitchFamily="49" charset="-122"/>
              </a:rPr>
              <a:t>次以上者，不进入考核程序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altLang="zh-CN" b="1" dirty="0" smtClean="0"/>
              <a:t>2</a:t>
            </a:r>
            <a:r>
              <a:rPr kumimoji="1" lang="zh-CN" altLang="en-US" b="1" dirty="0" smtClean="0"/>
              <a:t>、期末</a:t>
            </a:r>
            <a:r>
              <a:rPr lang="zh-CN" altLang="en-US" b="1" dirty="0" smtClean="0"/>
              <a:t>论文成绩（</a:t>
            </a:r>
            <a:r>
              <a:rPr lang="en-US" altLang="zh-CN" b="1" dirty="0" smtClean="0"/>
              <a:t>70</a:t>
            </a:r>
            <a:r>
              <a:rPr lang="zh-CN" altLang="en-US" b="1" dirty="0" smtClean="0"/>
              <a:t>％）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>
                <a:solidFill>
                  <a:srgbClr val="000090"/>
                </a:solidFill>
              </a:rPr>
              <a:t>题目自拟</a:t>
            </a:r>
            <a:endParaRPr lang="en-US" altLang="zh-CN" b="1" dirty="0" smtClean="0">
              <a:solidFill>
                <a:srgbClr val="00009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>
                <a:solidFill>
                  <a:srgbClr val="000090"/>
                </a:solidFill>
              </a:rPr>
              <a:t>围绕</a:t>
            </a:r>
            <a:r>
              <a:rPr lang="zh-CN" altLang="en-US" b="1" dirty="0" smtClean="0">
                <a:solidFill>
                  <a:srgbClr val="FF0000"/>
                </a:solidFill>
              </a:rPr>
              <a:t>“教师教育科研方法”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>
                <a:solidFill>
                  <a:srgbClr val="000090"/>
                </a:solidFill>
              </a:rPr>
              <a:t>不少于</a:t>
            </a:r>
            <a:r>
              <a:rPr lang="en-US" altLang="zh-CN" b="1" dirty="0" smtClean="0">
                <a:solidFill>
                  <a:srgbClr val="000090"/>
                </a:solidFill>
              </a:rPr>
              <a:t>3000</a:t>
            </a:r>
            <a:r>
              <a:rPr lang="zh-CN" altLang="en-US" b="1" dirty="0" smtClean="0">
                <a:solidFill>
                  <a:srgbClr val="000090"/>
                </a:solidFill>
              </a:rPr>
              <a:t>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008062"/>
          </a:xfrm>
        </p:spPr>
        <p:txBody>
          <a:bodyPr/>
          <a:lstStyle/>
          <a:p>
            <a:pPr eaLnBrk="1" hangingPunct="1"/>
            <a:r>
              <a:rPr lang="zh-CN" altLang="en-US" sz="5400" b="1" smtClean="0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期末论文的具体要求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324975" cy="48244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、字数：不少于</a:t>
            </a: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3000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字。</a:t>
            </a:r>
            <a:endParaRPr lang="en-US" altLang="zh-CN" b="1" smtClean="0">
              <a:solidFill>
                <a:srgbClr val="000099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、格式：宋体、小四、</a:t>
            </a: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1.5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倍行距，脚注</a:t>
            </a:r>
            <a:endParaRPr lang="en-US" altLang="zh-CN" b="1" smtClean="0">
              <a:solidFill>
                <a:srgbClr val="000099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、标题：一，（一），</a:t>
            </a: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，（</a:t>
            </a: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），</a:t>
            </a: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①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等</a:t>
            </a:r>
            <a:r>
              <a:rPr lang="en-US" altLang="zh-CN" smtClean="0"/>
              <a:t> </a:t>
            </a:r>
            <a:endParaRPr lang="en-US" altLang="zh-CN" b="1" smtClean="0">
              <a:solidFill>
                <a:srgbClr val="000099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、选题：杜绝大而空的泛泛而谈，严禁抄袭，从本专业与相关主题出发来思考教师教育问题。</a:t>
            </a:r>
            <a:endParaRPr lang="en-US" altLang="zh-CN" b="1" smtClean="0">
              <a:solidFill>
                <a:srgbClr val="000099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、内容：框架合理，思路清晰，表述准确，有个人观点，符合学术规范，一律使用脚注，无需尾注。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008062"/>
          </a:xfrm>
        </p:spPr>
        <p:txBody>
          <a:bodyPr/>
          <a:lstStyle/>
          <a:p>
            <a:pPr eaLnBrk="1" hangingPunct="1"/>
            <a:r>
              <a:rPr lang="zh-CN" altLang="en-US" sz="5400" b="1" smtClean="0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期末论文的具体要求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324975" cy="48244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、字数：不少于</a:t>
            </a: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3000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字。</a:t>
            </a:r>
            <a:endParaRPr lang="en-US" altLang="zh-CN" b="1" smtClean="0">
              <a:solidFill>
                <a:srgbClr val="000099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、格式：宋体、小四、</a:t>
            </a: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1.5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倍行距，脚注</a:t>
            </a:r>
            <a:endParaRPr lang="en-US" altLang="zh-CN" b="1" smtClean="0">
              <a:solidFill>
                <a:srgbClr val="000099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、标题：一，（一），</a:t>
            </a: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，（</a:t>
            </a: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），</a:t>
            </a: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①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等</a:t>
            </a:r>
            <a:r>
              <a:rPr lang="en-US" altLang="zh-CN" smtClean="0"/>
              <a:t> </a:t>
            </a:r>
            <a:endParaRPr lang="en-US" altLang="zh-CN" b="1" smtClean="0">
              <a:solidFill>
                <a:srgbClr val="000099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、选题：杜绝大而空的泛泛而谈，严禁抄袭，从本专业与相关主题出发来思考教师教育问题。</a:t>
            </a:r>
            <a:endParaRPr lang="en-US" altLang="zh-CN" b="1" smtClean="0">
              <a:solidFill>
                <a:srgbClr val="000099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b="1" smtClean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、内容：框架合理，思路清晰，表述准确，有个人观点，符合学术规范，一律使用脚注，无需尾注。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22338"/>
          </a:xfrm>
        </p:spPr>
        <p:txBody>
          <a:bodyPr/>
          <a:lstStyle/>
          <a:p>
            <a:pPr eaLnBrk="1" hangingPunct="1"/>
            <a:r>
              <a:rPr lang="zh-CN" altLang="en-US" sz="4800" b="1" smtClean="0">
                <a:solidFill>
                  <a:srgbClr val="000066"/>
                </a:solidFill>
                <a:latin typeface="黑体" pitchFamily="2" charset="-122"/>
                <a:ea typeface="黑体" pitchFamily="2" charset="-122"/>
              </a:rPr>
              <a:t>期末论文的评分标准</a:t>
            </a:r>
            <a:r>
              <a:rPr lang="en-US" altLang="zh-CN" smtClean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80975" y="908050"/>
            <a:ext cx="9324975" cy="4043363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zh-CN" altLang="en-US" sz="3600" b="1" i="1" u="sng" smtClean="0">
                <a:solidFill>
                  <a:srgbClr val="CC0066"/>
                </a:solidFill>
              </a:rPr>
              <a:t>优</a:t>
            </a:r>
            <a:r>
              <a:rPr lang="en-US" altLang="zh-CN" sz="2800" smtClean="0"/>
              <a:t>90</a:t>
            </a:r>
            <a:r>
              <a:rPr lang="zh-CN" altLang="en-US" sz="2800" smtClean="0"/>
              <a:t>分以上</a:t>
            </a:r>
            <a:r>
              <a:rPr lang="en-US" altLang="zh-CN" sz="2800" smtClean="0"/>
              <a:t>——</a:t>
            </a:r>
            <a:r>
              <a:rPr lang="zh-CN" altLang="en-US" sz="2800" smtClean="0"/>
              <a:t>选题有创新价值、格式标准、文献扎实、论点鲜明，有新意、有个人独到见解。</a:t>
            </a:r>
          </a:p>
          <a:p>
            <a:pPr eaLnBrk="1" hangingPunct="1"/>
            <a:r>
              <a:rPr lang="zh-CN" altLang="en-US" sz="3600" b="1" i="1" u="sng" smtClean="0">
                <a:solidFill>
                  <a:srgbClr val="CC0066"/>
                </a:solidFill>
              </a:rPr>
              <a:t>良</a:t>
            </a:r>
            <a:r>
              <a:rPr lang="en-US" altLang="zh-CN" sz="2800" smtClean="0"/>
              <a:t>80</a:t>
            </a:r>
            <a:r>
              <a:rPr lang="zh-CN" altLang="en-US" sz="2800" smtClean="0"/>
              <a:t>分</a:t>
            </a:r>
            <a:r>
              <a:rPr lang="en-US" altLang="zh-CN" sz="2800" smtClean="0"/>
              <a:t>-89</a:t>
            </a:r>
            <a:r>
              <a:rPr lang="zh-CN" altLang="en-US" sz="2800" smtClean="0"/>
              <a:t>分</a:t>
            </a:r>
            <a:r>
              <a:rPr lang="en-US" altLang="zh-CN" sz="2800" smtClean="0"/>
              <a:t>——</a:t>
            </a:r>
            <a:r>
              <a:rPr lang="zh-CN" altLang="en-US" sz="2800" smtClean="0"/>
              <a:t>选题有一定价值、格式合理、文献丰富、</a:t>
            </a:r>
            <a:r>
              <a:rPr lang="zh-CN" altLang="en-US" smtClean="0"/>
              <a:t>论点较明确 </a:t>
            </a:r>
            <a:r>
              <a:rPr lang="zh-CN" altLang="en-US" sz="2800" smtClean="0"/>
              <a:t>，较有新意。</a:t>
            </a:r>
            <a:r>
              <a:rPr lang="zh-CN" altLang="en-US" smtClean="0"/>
              <a:t> </a:t>
            </a:r>
          </a:p>
          <a:p>
            <a:pPr eaLnBrk="1" hangingPunct="1"/>
            <a:r>
              <a:rPr lang="zh-CN" altLang="en-US" sz="3600" b="1" i="1" u="sng" smtClean="0">
                <a:solidFill>
                  <a:srgbClr val="CC0066"/>
                </a:solidFill>
              </a:rPr>
              <a:t>中</a:t>
            </a:r>
            <a:r>
              <a:rPr lang="en-US" altLang="zh-CN" sz="2800" smtClean="0"/>
              <a:t>70</a:t>
            </a:r>
            <a:r>
              <a:rPr lang="zh-CN" altLang="en-US" sz="2800" smtClean="0"/>
              <a:t>分</a:t>
            </a:r>
            <a:r>
              <a:rPr lang="en-US" altLang="zh-CN" sz="2800" smtClean="0"/>
              <a:t>-79</a:t>
            </a:r>
            <a:r>
              <a:rPr lang="zh-CN" altLang="en-US" sz="2800" smtClean="0"/>
              <a:t>分</a:t>
            </a:r>
            <a:r>
              <a:rPr lang="en-US" altLang="zh-CN" sz="2800" smtClean="0"/>
              <a:t>——</a:t>
            </a:r>
            <a:r>
              <a:rPr lang="zh-CN" altLang="en-US" sz="2800" smtClean="0"/>
              <a:t>选题一般、格式基本标准、文献泛泛、</a:t>
            </a:r>
            <a:r>
              <a:rPr lang="zh-CN" altLang="en-US" smtClean="0"/>
              <a:t>论点基本明确 </a:t>
            </a:r>
            <a:r>
              <a:rPr lang="zh-CN" altLang="en-US" sz="2800" smtClean="0"/>
              <a:t>。</a:t>
            </a:r>
          </a:p>
          <a:p>
            <a:pPr eaLnBrk="1" hangingPunct="1"/>
            <a:r>
              <a:rPr lang="zh-CN" altLang="en-US" sz="3600" b="1" i="1" u="sng" smtClean="0">
                <a:solidFill>
                  <a:srgbClr val="CC0066"/>
                </a:solidFill>
              </a:rPr>
              <a:t>及格</a:t>
            </a:r>
            <a:r>
              <a:rPr lang="en-US" altLang="zh-CN" sz="2800" smtClean="0"/>
              <a:t>60-69</a:t>
            </a:r>
            <a:r>
              <a:rPr lang="zh-CN" altLang="en-US" sz="2800" smtClean="0"/>
              <a:t>分</a:t>
            </a:r>
            <a:r>
              <a:rPr lang="en-US" altLang="zh-CN" sz="2800" smtClean="0"/>
              <a:t>——</a:t>
            </a:r>
            <a:r>
              <a:rPr lang="zh-CN" altLang="en-US" sz="2800" smtClean="0"/>
              <a:t>选题一般、基本按照格式、文献一般、</a:t>
            </a:r>
            <a:r>
              <a:rPr lang="zh-CN" altLang="en-US" smtClean="0"/>
              <a:t>论点基本符合要求 </a:t>
            </a:r>
            <a:r>
              <a:rPr lang="zh-CN" altLang="en-US" sz="2800" smtClean="0"/>
              <a:t>。</a:t>
            </a:r>
          </a:p>
          <a:p>
            <a:pPr eaLnBrk="1" hangingPunct="1"/>
            <a:r>
              <a:rPr lang="zh-CN" altLang="en-US" sz="3600" b="1" i="1" u="sng" smtClean="0">
                <a:solidFill>
                  <a:srgbClr val="CC0066"/>
                </a:solidFill>
              </a:rPr>
              <a:t>不及格</a:t>
            </a:r>
            <a:r>
              <a:rPr lang="en-US" altLang="zh-CN" sz="2800" smtClean="0"/>
              <a:t>60</a:t>
            </a:r>
            <a:r>
              <a:rPr lang="zh-CN" altLang="en-US" sz="2800" smtClean="0"/>
              <a:t>分以下</a:t>
            </a:r>
            <a:r>
              <a:rPr lang="en-US" altLang="zh-CN" sz="2800" smtClean="0"/>
              <a:t>——</a:t>
            </a:r>
            <a:r>
              <a:rPr lang="zh-CN" altLang="en-US" sz="2800" smtClean="0"/>
              <a:t>选题不合理、格式不正确、文献贫乏、</a:t>
            </a:r>
            <a:r>
              <a:rPr lang="zh-CN" altLang="en-US" smtClean="0"/>
              <a:t>缺乏逻辑性 </a:t>
            </a:r>
            <a:r>
              <a:rPr lang="zh-CN" altLang="en-US" sz="2800" smtClean="0"/>
              <a:t>。</a:t>
            </a:r>
            <a:endParaRPr lang="en-US" altLang="zh-CN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 smtClean="0">
                <a:solidFill>
                  <a:srgbClr val="0000FF"/>
                </a:solidFill>
              </a:rPr>
              <a:t>期末论文交稿时间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期末论文必须按时交给</a:t>
            </a:r>
            <a:r>
              <a:rPr lang="zh-CN" altLang="en-US" sz="4400" smtClean="0">
                <a:solidFill>
                  <a:srgbClr val="CC0066"/>
                </a:solidFill>
              </a:rPr>
              <a:t>班长</a:t>
            </a:r>
            <a:r>
              <a:rPr lang="en-US" altLang="zh-CN" sz="4400" smtClean="0">
                <a:solidFill>
                  <a:srgbClr val="CC0066"/>
                </a:solidFill>
              </a:rPr>
              <a:t>,</a:t>
            </a:r>
            <a:r>
              <a:rPr lang="zh-CN" altLang="en-US" smtClean="0"/>
              <a:t>由班长收齐后统一上交。</a:t>
            </a:r>
          </a:p>
          <a:p>
            <a:pPr eaLnBrk="1" hangingPunct="1"/>
            <a:r>
              <a:rPr lang="zh-CN" altLang="en-US" smtClean="0"/>
              <a:t>截止日期：</a:t>
            </a:r>
            <a:r>
              <a:rPr lang="en-US" altLang="zh-CN" smtClean="0"/>
              <a:t>2013</a:t>
            </a:r>
            <a:r>
              <a:rPr lang="zh-CN" altLang="en-US" smtClean="0"/>
              <a:t>年</a:t>
            </a:r>
            <a:r>
              <a:rPr lang="en-US" altLang="zh-CN" sz="4400" smtClean="0">
                <a:solidFill>
                  <a:srgbClr val="CC0066"/>
                </a:solidFill>
              </a:rPr>
              <a:t>9</a:t>
            </a:r>
            <a:r>
              <a:rPr lang="zh-CN" altLang="en-US" sz="4400" smtClean="0">
                <a:solidFill>
                  <a:srgbClr val="CC0066"/>
                </a:solidFill>
              </a:rPr>
              <a:t>月</a:t>
            </a:r>
            <a:r>
              <a:rPr lang="en-US" altLang="zh-CN" sz="4400" smtClean="0">
                <a:solidFill>
                  <a:srgbClr val="CC0066"/>
                </a:solidFill>
              </a:rPr>
              <a:t>25</a:t>
            </a:r>
            <a:r>
              <a:rPr lang="zh-CN" altLang="en-US" sz="4400" smtClean="0">
                <a:solidFill>
                  <a:srgbClr val="CC0066"/>
                </a:solidFill>
              </a:rPr>
              <a:t>日</a:t>
            </a:r>
          </a:p>
          <a:p>
            <a:pPr eaLnBrk="1" hangingPunct="1"/>
            <a:r>
              <a:rPr lang="zh-CN" altLang="en-US" smtClean="0"/>
              <a:t>联系老师：吴艳</a:t>
            </a:r>
          </a:p>
          <a:p>
            <a:pPr eaLnBrk="1" hangingPunct="1">
              <a:buFontTx/>
              <a:buNone/>
            </a:pPr>
            <a:r>
              <a:rPr lang="zh-CN" altLang="en-US" smtClean="0"/>
              <a:t>                 </a:t>
            </a:r>
            <a:r>
              <a:rPr lang="en-US" altLang="zh-CN" smtClean="0">
                <a:hlinkClick r:id="rId2"/>
              </a:rPr>
              <a:t>yannea16@shnu.edu.cn</a:t>
            </a:r>
            <a:endParaRPr lang="en-US" altLang="zh-CN" smtClean="0"/>
          </a:p>
          <a:p>
            <a:pPr eaLnBrk="1" hangingPunct="1">
              <a:buFontTx/>
              <a:buNone/>
            </a:pPr>
            <a:r>
              <a:rPr lang="en-US" altLang="zh-CN" smtClean="0"/>
              <a:t>                 </a:t>
            </a:r>
            <a:r>
              <a:rPr lang="zh-CN" altLang="en-US" smtClean="0"/>
              <a:t>教苑楼</a:t>
            </a:r>
            <a:r>
              <a:rPr lang="en-US" altLang="zh-CN" smtClean="0"/>
              <a:t>905</a:t>
            </a:r>
            <a:r>
              <a:rPr lang="zh-CN" altLang="en-US" smtClean="0"/>
              <a:t>室</a:t>
            </a:r>
          </a:p>
          <a:p>
            <a:pPr eaLnBrk="1" hangingPunct="1"/>
            <a:endParaRPr lang="zh-CN" altLang="en-US" smtClean="0"/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68413"/>
            <a:ext cx="914400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938" y="-23813"/>
            <a:ext cx="9151938" cy="1327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Oval 0"/>
          <p:cNvSpPr>
            <a:spLocks noChangeArrowheads="1"/>
          </p:cNvSpPr>
          <p:nvPr/>
        </p:nvSpPr>
        <p:spPr bwMode="auto">
          <a:xfrm>
            <a:off x="4500563" y="1341438"/>
            <a:ext cx="4248150" cy="31686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6000" b="1">
                <a:solidFill>
                  <a:srgbClr val="CC0066"/>
                </a:solidFill>
                <a:ea typeface="幼圆" pitchFamily="49" charset="-122"/>
              </a:rPr>
              <a:t>谢谢！</a:t>
            </a: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424</Words>
  <Application>Microsoft Office PowerPoint</Application>
  <PresentationFormat>全屏显示(4:3)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一、考核方式</vt:lpstr>
      <vt:lpstr>期末论文的具体要求</vt:lpstr>
      <vt:lpstr>期末论文的具体要求</vt:lpstr>
      <vt:lpstr>期末论文的评分标准 </vt:lpstr>
      <vt:lpstr>期末论文交稿时间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ASUS-PC</cp:lastModifiedBy>
  <cp:revision>4</cp:revision>
  <dcterms:created xsi:type="dcterms:W3CDTF">2013-06-21T01:55:58Z</dcterms:created>
  <dcterms:modified xsi:type="dcterms:W3CDTF">2013-06-21T03:49:29Z</dcterms:modified>
</cp:coreProperties>
</file>